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8"/>
  </p:notesMasterIdLst>
  <p:sldIdLst>
    <p:sldId id="274" r:id="rId2"/>
    <p:sldId id="268" r:id="rId3"/>
    <p:sldId id="272" r:id="rId4"/>
    <p:sldId id="264" r:id="rId5"/>
    <p:sldId id="271" r:id="rId6"/>
    <p:sldId id="273" r:id="rId7"/>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70" autoAdjust="0"/>
  </p:normalViewPr>
  <p:slideViewPr>
    <p:cSldViewPr>
      <p:cViewPr varScale="1">
        <p:scale>
          <a:sx n="111" d="100"/>
          <a:sy n="111" d="100"/>
        </p:scale>
        <p:origin x="576" y="102"/>
      </p:cViewPr>
      <p:guideLst>
        <p:guide orient="horz" pos="1800"/>
        <p:guide pos="320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5F77-9D03-445E-9715-5FC0D564FCFF}" type="datetimeFigureOut">
              <a:rPr lang="nl-BE" smtClean="0"/>
              <a:t>13/11/2025</a:t>
            </a:fld>
            <a:endParaRPr lang="nl-BE"/>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C2164C-9A06-44E9-B44C-B8B034C7459D}" type="slidenum">
              <a:rPr lang="nl-BE" smtClean="0"/>
              <a:t>‹nr.›</a:t>
            </a:fld>
            <a:endParaRPr lang="nl-BE"/>
          </a:p>
        </p:txBody>
      </p:sp>
    </p:spTree>
    <p:extLst>
      <p:ext uri="{BB962C8B-B14F-4D97-AF65-F5344CB8AC3E}">
        <p14:creationId xmlns:p14="http://schemas.microsoft.com/office/powerpoint/2010/main" val="806239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nl-NL"/>
              <a:t>Klik om stijl te bewerken</a:t>
            </a:r>
            <a:endParaRPr lang="en-US" dirty="0"/>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13/11/2025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08325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13/11/2025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709934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271"/>
            <a:ext cx="2190750" cy="484319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13/11/2025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640001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13/11/2025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749879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nl-NL"/>
              <a:t>Klik om stijl te bewerken</a:t>
            </a:r>
            <a:endParaRPr lang="en-US" dirty="0"/>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56A9CE0-2A50-46AE-BAC7-239E11F0A585}" type="datetimeFigureOut">
              <a:rPr lang="nl-BE" smtClean="0"/>
              <a:t>13/11/2025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12670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98500" y="1521354"/>
            <a:ext cx="4318000" cy="362611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143500" y="1521354"/>
            <a:ext cx="4318000" cy="362611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56A9CE0-2A50-46AE-BAC7-239E11F0A585}" type="datetimeFigureOut">
              <a:rPr lang="nl-BE" smtClean="0"/>
              <a:t>13/11/2025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025540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nl-NL"/>
              <a:t>Klik om stijl te bewerken</a:t>
            </a:r>
            <a:endParaRPr lang="en-US" dirty="0"/>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nl-NL"/>
              <a:t>Klikken om de tekststijl van het model te bewerken</a:t>
            </a:r>
          </a:p>
        </p:txBody>
      </p:sp>
      <p:sp>
        <p:nvSpPr>
          <p:cNvPr id="4" name="Content Placeholder 3"/>
          <p:cNvSpPr>
            <a:spLocks noGrp="1"/>
          </p:cNvSpPr>
          <p:nvPr>
            <p:ph sz="half" idx="2"/>
          </p:nvPr>
        </p:nvSpPr>
        <p:spPr>
          <a:xfrm>
            <a:off x="699824" y="2087563"/>
            <a:ext cx="4298156" cy="30704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nl-NL"/>
              <a:t>Klikken om de tekststijl van het model te bewerken</a:t>
            </a:r>
          </a:p>
        </p:txBody>
      </p:sp>
      <p:sp>
        <p:nvSpPr>
          <p:cNvPr id="6" name="Content Placeholder 5"/>
          <p:cNvSpPr>
            <a:spLocks noGrp="1"/>
          </p:cNvSpPr>
          <p:nvPr>
            <p:ph sz="quarter" idx="4"/>
          </p:nvPr>
        </p:nvSpPr>
        <p:spPr>
          <a:xfrm>
            <a:off x="5143500" y="2087563"/>
            <a:ext cx="4319323" cy="30704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56A9CE0-2A50-46AE-BAC7-239E11F0A585}" type="datetimeFigureOut">
              <a:rPr lang="nl-BE" smtClean="0"/>
              <a:t>13/11/2025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769148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56A9CE0-2A50-46AE-BAC7-239E11F0A585}" type="datetimeFigureOut">
              <a:rPr lang="nl-BE" smtClean="0"/>
              <a:t>13/11/2025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942353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A9CE0-2A50-46AE-BAC7-239E11F0A585}" type="datetimeFigureOut">
              <a:rPr lang="nl-BE" smtClean="0"/>
              <a:t>13/11/2025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037067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nl-NL"/>
              <a:t>Klik om stijl te bewerken</a:t>
            </a:r>
            <a:endParaRPr lang="en-US" dirty="0"/>
          </a:p>
        </p:txBody>
      </p:sp>
      <p:sp>
        <p:nvSpPr>
          <p:cNvPr id="3" name="Content Placeholder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56A9CE0-2A50-46AE-BAC7-239E11F0A585}" type="datetimeFigureOut">
              <a:rPr lang="nl-BE" smtClean="0"/>
              <a:t>13/11/2025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9055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nl-NL"/>
              <a:t>Klik om stijl te bewerken</a:t>
            </a:r>
            <a:endParaRPr lang="en-US" dirty="0"/>
          </a:p>
        </p:txBody>
      </p:sp>
      <p:sp>
        <p:nvSpPr>
          <p:cNvPr id="3" name="Picture Placeholder 2"/>
          <p:cNvSpPr>
            <a:spLocks noGrp="1" noChangeAspect="1"/>
          </p:cNvSpPr>
          <p:nvPr>
            <p:ph type="pic" idx="1"/>
          </p:nvPr>
        </p:nvSpPr>
        <p:spPr>
          <a:xfrm>
            <a:off x="4319323" y="822855"/>
            <a:ext cx="5143500" cy="4061354"/>
          </a:xfrm>
        </p:spPr>
        <p:txBody>
          <a:bodyPr anchor="t"/>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56A9CE0-2A50-46AE-BAC7-239E11F0A585}" type="datetimeFigureOut">
              <a:rPr lang="nl-BE" smtClean="0"/>
              <a:t>13/11/2025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552959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156A9CE0-2A50-46AE-BAC7-239E11F0A585}" type="datetimeFigureOut">
              <a:rPr lang="nl-BE" smtClean="0"/>
              <a:t>13/11/2025</a:t>
            </a:fld>
            <a:endParaRPr lang="nl-BE"/>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DAB4EA4A-6954-4ADB-A712-F23F7F2A8EF6}" type="slidenum">
              <a:rPr lang="nl-BE" smtClean="0"/>
              <a:t>‹nr.›</a:t>
            </a:fld>
            <a:endParaRPr lang="nl-BE"/>
          </a:p>
        </p:txBody>
      </p:sp>
    </p:spTree>
    <p:extLst>
      <p:ext uri="{BB962C8B-B14F-4D97-AF65-F5344CB8AC3E}">
        <p14:creationId xmlns:p14="http://schemas.microsoft.com/office/powerpoint/2010/main" val="111926658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06217" y="607220"/>
            <a:ext cx="4853763" cy="2630900"/>
          </a:xfrm>
          <a:noFill/>
        </p:spPr>
        <p:txBody>
          <a:bodyPr>
            <a:normAutofit/>
          </a:bodyPr>
          <a:lstStyle/>
          <a:p>
            <a:pPr algn="l"/>
            <a:r>
              <a:rPr lang="nl-BE" sz="4300" dirty="0"/>
              <a:t>NT: Cultuur en canon</a:t>
            </a:r>
          </a:p>
        </p:txBody>
      </p:sp>
      <p:sp>
        <p:nvSpPr>
          <p:cNvPr id="3" name="Ondertitel 2"/>
          <p:cNvSpPr>
            <a:spLocks noGrp="1"/>
          </p:cNvSpPr>
          <p:nvPr>
            <p:ph type="subTitle" idx="1"/>
          </p:nvPr>
        </p:nvSpPr>
        <p:spPr>
          <a:xfrm>
            <a:off x="5306217" y="3393370"/>
            <a:ext cx="4154011" cy="1714408"/>
          </a:xfrm>
          <a:noFill/>
        </p:spPr>
        <p:txBody>
          <a:bodyPr>
            <a:normAutofit/>
          </a:bodyPr>
          <a:lstStyle/>
          <a:p>
            <a:pPr algn="l"/>
            <a:r>
              <a:rPr lang="nl-BE" dirty="0"/>
              <a:t>dr. Raymond R. Hausoul</a:t>
            </a:r>
          </a:p>
        </p:txBody>
      </p:sp>
      <p:pic>
        <p:nvPicPr>
          <p:cNvPr id="1026" name="Picture 2" descr="Afbeelding met verbruiksartikelen voor kantoor, overdekt, schaar, papier&#10;&#10;Door AI gegenereerde inhoud is mogelijk onjuist."/>
          <p:cNvPicPr>
            <a:picLocks noChangeAspect="1" noChangeArrowheads="1"/>
          </p:cNvPicPr>
          <p:nvPr/>
        </p:nvPicPr>
        <p:blipFill>
          <a:blip r:embed="rId2" cstate="print">
            <a:extLst>
              <a:ext uri="{28A0092B-C50C-407E-A947-70E740481C1C}">
                <a14:useLocalDpi xmlns:a14="http://schemas.microsoft.com/office/drawing/2010/main" val="0"/>
              </a:ext>
            </a:extLst>
          </a:blip>
          <a:srcRect t="31" r="-2" b="-2"/>
          <a:stretch>
            <a:fillRect/>
          </a:stretch>
        </p:blipFill>
        <p:spPr bwMode="auto">
          <a:xfrm>
            <a:off x="20" y="10"/>
            <a:ext cx="5004574" cy="5714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061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0739A6-6ADE-6B83-8289-BCF4C23B82AE}"/>
              </a:ext>
            </a:extLst>
          </p:cNvPr>
          <p:cNvSpPr>
            <a:spLocks noGrp="1"/>
          </p:cNvSpPr>
          <p:nvPr>
            <p:ph type="title"/>
          </p:nvPr>
        </p:nvSpPr>
        <p:spPr/>
        <p:txBody>
          <a:bodyPr/>
          <a:lstStyle/>
          <a:p>
            <a:endParaRPr lang="nl-NL"/>
          </a:p>
        </p:txBody>
      </p:sp>
      <p:pic>
        <p:nvPicPr>
          <p:cNvPr id="5" name="Tijdelijke aanduiding voor inhoud 4" descr="Afbeelding met kaart, tekst, atlas, Wereld&#10;&#10;Door AI gegenereerde inhoud is mogelijk onjuist.">
            <a:extLst>
              <a:ext uri="{FF2B5EF4-FFF2-40B4-BE49-F238E27FC236}">
                <a16:creationId xmlns:a16="http://schemas.microsoft.com/office/drawing/2014/main" id="{56824BCC-1B80-2C44-864A-CCD03972EE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0159999" cy="5729677"/>
          </a:xfrm>
        </p:spPr>
      </p:pic>
    </p:spTree>
    <p:extLst>
      <p:ext uri="{BB962C8B-B14F-4D97-AF65-F5344CB8AC3E}">
        <p14:creationId xmlns:p14="http://schemas.microsoft.com/office/powerpoint/2010/main" val="241063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67DAA-F5ED-4370-AA2D-60FC30C41E0F}"/>
              </a:ext>
            </a:extLst>
          </p:cNvPr>
          <p:cNvSpPr>
            <a:spLocks noGrp="1"/>
          </p:cNvSpPr>
          <p:nvPr>
            <p:ph type="title"/>
          </p:nvPr>
        </p:nvSpPr>
        <p:spPr/>
        <p:txBody>
          <a:bodyPr/>
          <a:lstStyle/>
          <a:p>
            <a:endParaRPr lang="nl-NL"/>
          </a:p>
        </p:txBody>
      </p:sp>
      <p:pic>
        <p:nvPicPr>
          <p:cNvPr id="5" name="Tijdelijke aanduiding voor inhoud 4" descr="Afbeelding met tekst, boek, papier, Vellum&#10;&#10;Door AI gegenereerde inhoud is mogelijk onjuist.">
            <a:extLst>
              <a:ext uri="{FF2B5EF4-FFF2-40B4-BE49-F238E27FC236}">
                <a16:creationId xmlns:a16="http://schemas.microsoft.com/office/drawing/2014/main" id="{F1892E6C-6229-F825-3573-3E17F497C5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103" y="0"/>
            <a:ext cx="9333794" cy="5716202"/>
          </a:xfrm>
        </p:spPr>
      </p:pic>
    </p:spTree>
    <p:extLst>
      <p:ext uri="{BB962C8B-B14F-4D97-AF65-F5344CB8AC3E}">
        <p14:creationId xmlns:p14="http://schemas.microsoft.com/office/powerpoint/2010/main" val="181334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0"/>
            <a:ext cx="9144000" cy="573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623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6441235-A3BB-01AF-CF1F-76802BE25635}"/>
              </a:ext>
            </a:extLst>
          </p:cNvPr>
          <p:cNvSpPr>
            <a:spLocks noGrp="1"/>
          </p:cNvSpPr>
          <p:nvPr>
            <p:ph idx="1"/>
          </p:nvPr>
        </p:nvSpPr>
        <p:spPr>
          <a:xfrm>
            <a:off x="965200" y="952500"/>
            <a:ext cx="6203032" cy="4526280"/>
          </a:xfrm>
        </p:spPr>
        <p:txBody>
          <a:bodyPr>
            <a:normAutofit fontScale="92500" lnSpcReduction="20000"/>
          </a:bodyPr>
          <a:lstStyle/>
          <a:p>
            <a:pPr marL="109728" indent="0">
              <a:buNone/>
            </a:pPr>
            <a:r>
              <a:rPr lang="nl-BE" dirty="0"/>
              <a:t>Hun manier van handelen laat zich vergelijken met een mens die een prachtige uitbeelding van een koning ziet dat door een bekwame vakman uit kostbare edelstenen vervaardigd. Vervolgens hakt de persoon het beeld kapot en rangschikt hij de edelstenen op zijn eigen manier. Hij zet ze zo in elkaar zetten dat ze op een slecht ontworpen hond of een vos lijken. Daarna beweert deze persoon dat dit de prachtige uitbeelding van de koning is, die door de bekwame kunstenaar is gemaakt. Daardoor misleid hij de onwetenden, die er geen flauw benul van hebben hoe de prachtige uitbeelding van de koning eruitzag. Hij overtuigt hen dat het ellendige patroon van de vos niet meer dan de prachtige beeltenis van de koning is.</a:t>
            </a:r>
            <a:br>
              <a:rPr lang="nl-BE" dirty="0"/>
            </a:br>
            <a:endParaRPr lang="nl-BE" dirty="0"/>
          </a:p>
          <a:p>
            <a:pPr marL="109728" indent="0" algn="r">
              <a:buNone/>
            </a:pPr>
            <a:r>
              <a:rPr lang="nl-BE" dirty="0"/>
              <a:t>– Ireneüs, </a:t>
            </a:r>
            <a:r>
              <a:rPr lang="nl-BE" i="1" dirty="0"/>
              <a:t>Tegen de Ketters</a:t>
            </a:r>
            <a:r>
              <a:rPr lang="nl-BE" dirty="0"/>
              <a:t>, I.8.1.</a:t>
            </a:r>
            <a:endParaRPr lang="nl-NL" dirty="0"/>
          </a:p>
        </p:txBody>
      </p:sp>
      <p:pic>
        <p:nvPicPr>
          <p:cNvPr id="5" name="Afbeelding 4" descr="Afbeelding met schets, Menselijk gezicht, verven, portret&#10;&#10;Door AI gegenereerde inhoud is mogelijk onjuist.">
            <a:extLst>
              <a:ext uri="{FF2B5EF4-FFF2-40B4-BE49-F238E27FC236}">
                <a16:creationId xmlns:a16="http://schemas.microsoft.com/office/drawing/2014/main" id="{FBD9EDAD-4E83-A8F7-89A0-05A186D1A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8232" y="931410"/>
            <a:ext cx="2152862" cy="2855838"/>
          </a:xfrm>
          <a:prstGeom prst="rect">
            <a:avLst/>
          </a:prstGeom>
        </p:spPr>
      </p:pic>
    </p:spTree>
    <p:extLst>
      <p:ext uri="{BB962C8B-B14F-4D97-AF65-F5344CB8AC3E}">
        <p14:creationId xmlns:p14="http://schemas.microsoft.com/office/powerpoint/2010/main" val="3501639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EF812DE-6990-7E3A-8808-2CA225AA82A1}"/>
              </a:ext>
            </a:extLst>
          </p:cNvPr>
          <p:cNvSpPr>
            <a:spLocks noGrp="1"/>
          </p:cNvSpPr>
          <p:nvPr>
            <p:ph idx="1"/>
          </p:nvPr>
        </p:nvSpPr>
        <p:spPr>
          <a:xfrm>
            <a:off x="965200" y="625252"/>
            <a:ext cx="3610744" cy="4853528"/>
          </a:xfrm>
        </p:spPr>
        <p:txBody>
          <a:bodyPr>
            <a:normAutofit fontScale="92500" lnSpcReduction="20000"/>
          </a:bodyPr>
          <a:lstStyle/>
          <a:p>
            <a:pPr marL="109728" indent="0">
              <a:buNone/>
            </a:pPr>
            <a:r>
              <a:rPr lang="nl-BE" dirty="0"/>
              <a:t>Petrus A</a:t>
            </a:r>
          </a:p>
          <a:p>
            <a:pPr marL="109728" indent="0">
              <a:buNone/>
            </a:pPr>
            <a:endParaRPr lang="nl-BE" dirty="0"/>
          </a:p>
          <a:p>
            <a:pPr marL="109728" indent="0">
              <a:buNone/>
            </a:pPr>
            <a:r>
              <a:rPr lang="nl-BE" dirty="0"/>
              <a:t>Van Petrus, apostel van </a:t>
            </a:r>
            <a:r>
              <a:rPr lang="nl-BE" u="sng" dirty="0" err="1"/>
              <a:t>Jz</a:t>
            </a:r>
            <a:r>
              <a:rPr lang="nl-BE" dirty="0"/>
              <a:t> </a:t>
            </a:r>
            <a:r>
              <a:rPr lang="nl-BE" u="sng" dirty="0" err="1"/>
              <a:t>Ch</a:t>
            </a:r>
            <a:r>
              <a:rPr lang="nl-BE" dirty="0"/>
              <a:t>. Uitverkorenen vreemdelingen verspreid </a:t>
            </a:r>
            <a:r>
              <a:rPr lang="nl-BE" dirty="0" err="1"/>
              <a:t>Pontus</a:t>
            </a:r>
            <a:r>
              <a:rPr lang="nl-BE" dirty="0"/>
              <a:t>, Galatië, </a:t>
            </a:r>
            <a:r>
              <a:rPr lang="nl-BE" dirty="0" err="1"/>
              <a:t>Kappadocië</a:t>
            </a:r>
            <a:r>
              <a:rPr lang="nl-BE" dirty="0"/>
              <a:t>, </a:t>
            </a:r>
            <a:r>
              <a:rPr lang="nl-BE" dirty="0" err="1"/>
              <a:t>Asia</a:t>
            </a:r>
            <a:r>
              <a:rPr lang="nl-BE" dirty="0"/>
              <a:t> en </a:t>
            </a:r>
            <a:r>
              <a:rPr lang="nl-BE" dirty="0" err="1"/>
              <a:t>Bitynië</a:t>
            </a:r>
            <a:r>
              <a:rPr lang="nl-BE" dirty="0"/>
              <a:t>, 2 door </a:t>
            </a:r>
            <a:r>
              <a:rPr lang="nl-BE" u="sng" dirty="0"/>
              <a:t>Gd</a:t>
            </a:r>
            <a:r>
              <a:rPr lang="nl-BE" dirty="0"/>
              <a:t>, de Vader, voorbestemd om, geheiligd door de Geest, gehoorzaam te zijn aan </a:t>
            </a:r>
            <a:r>
              <a:rPr lang="nl-BE" u="sng" dirty="0" err="1"/>
              <a:t>Jz</a:t>
            </a:r>
            <a:r>
              <a:rPr lang="nl-BE" dirty="0"/>
              <a:t> </a:t>
            </a:r>
            <a:r>
              <a:rPr lang="nl-BE" u="sng" dirty="0" err="1"/>
              <a:t>Ch</a:t>
            </a:r>
            <a:r>
              <a:rPr lang="nl-BE" dirty="0"/>
              <a:t> en met zijn bloed besprenkeld te worden. Genade zij u en vrede, in overvloed. Geprezen zij de </a:t>
            </a:r>
            <a:r>
              <a:rPr lang="nl-BE" u="sng" dirty="0"/>
              <a:t>Gd</a:t>
            </a:r>
            <a:r>
              <a:rPr lang="nl-BE" dirty="0"/>
              <a:t> en Vader van onze </a:t>
            </a:r>
            <a:r>
              <a:rPr lang="nl-BE" u="sng" dirty="0" err="1"/>
              <a:t>Hr</a:t>
            </a:r>
            <a:r>
              <a:rPr lang="nl-BE" dirty="0"/>
              <a:t> </a:t>
            </a:r>
            <a:r>
              <a:rPr lang="nl-BE" u="sng" dirty="0" err="1"/>
              <a:t>Jz</a:t>
            </a:r>
            <a:r>
              <a:rPr lang="nl-BE" dirty="0"/>
              <a:t> </a:t>
            </a:r>
            <a:r>
              <a:rPr lang="nl-BE" u="sng" dirty="0" err="1"/>
              <a:t>Ch</a:t>
            </a:r>
            <a:r>
              <a:rPr lang="nl-BE" dirty="0"/>
              <a:t>: in zijn grote barmhartigheid heeft hij ons opnieuw geboren doen worden</a:t>
            </a:r>
            <a:endParaRPr lang="nl-NL" dirty="0"/>
          </a:p>
        </p:txBody>
      </p:sp>
      <p:pic>
        <p:nvPicPr>
          <p:cNvPr id="5" name="Afbeelding 4">
            <a:extLst>
              <a:ext uri="{FF2B5EF4-FFF2-40B4-BE49-F238E27FC236}">
                <a16:creationId xmlns:a16="http://schemas.microsoft.com/office/drawing/2014/main" id="{2A0EC9CA-7512-1C75-AD23-A3CB72CC231A}"/>
              </a:ext>
            </a:extLst>
          </p:cNvPr>
          <p:cNvPicPr>
            <a:picLocks noChangeAspect="1"/>
          </p:cNvPicPr>
          <p:nvPr/>
        </p:nvPicPr>
        <p:blipFill>
          <a:blip r:embed="rId2"/>
          <a:stretch>
            <a:fillRect/>
          </a:stretch>
        </p:blipFill>
        <p:spPr>
          <a:xfrm>
            <a:off x="4863977" y="553244"/>
            <a:ext cx="4440163" cy="4973446"/>
          </a:xfrm>
          <a:prstGeom prst="rect">
            <a:avLst/>
          </a:prstGeom>
        </p:spPr>
      </p:pic>
      <p:sp>
        <p:nvSpPr>
          <p:cNvPr id="9" name="Rechthoek 8">
            <a:extLst>
              <a:ext uri="{FF2B5EF4-FFF2-40B4-BE49-F238E27FC236}">
                <a16:creationId xmlns:a16="http://schemas.microsoft.com/office/drawing/2014/main" id="{534E3129-0FBF-154E-3DA0-0E083FEE0971}"/>
              </a:ext>
            </a:extLst>
          </p:cNvPr>
          <p:cNvSpPr/>
          <p:nvPr/>
        </p:nvSpPr>
        <p:spPr>
          <a:xfrm>
            <a:off x="5872088" y="2425452"/>
            <a:ext cx="720080" cy="216024"/>
          </a:xfrm>
          <a:prstGeom prst="rect">
            <a:avLst/>
          </a:prstGeom>
          <a:solidFill>
            <a:schemeClr val="accent4">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C5A5ABD6-02D5-4058-8A72-27AA268AF547}"/>
              </a:ext>
            </a:extLst>
          </p:cNvPr>
          <p:cNvSpPr/>
          <p:nvPr/>
        </p:nvSpPr>
        <p:spPr>
          <a:xfrm>
            <a:off x="7528272" y="3289548"/>
            <a:ext cx="288032" cy="288032"/>
          </a:xfrm>
          <a:prstGeom prst="rect">
            <a:avLst/>
          </a:prstGeom>
          <a:solidFill>
            <a:schemeClr val="accent4">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D45C26A7-1BE5-C3E6-2CCC-85D649AFFE60}"/>
              </a:ext>
            </a:extLst>
          </p:cNvPr>
          <p:cNvSpPr/>
          <p:nvPr/>
        </p:nvSpPr>
        <p:spPr>
          <a:xfrm>
            <a:off x="5872088" y="4225652"/>
            <a:ext cx="504056" cy="288032"/>
          </a:xfrm>
          <a:prstGeom prst="rect">
            <a:avLst/>
          </a:prstGeom>
          <a:solidFill>
            <a:schemeClr val="accent4">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DD5E47D2-425F-458F-8FED-1F52CF994CFB}"/>
              </a:ext>
            </a:extLst>
          </p:cNvPr>
          <p:cNvSpPr/>
          <p:nvPr/>
        </p:nvSpPr>
        <p:spPr>
          <a:xfrm>
            <a:off x="7024216" y="4873724"/>
            <a:ext cx="288032" cy="288032"/>
          </a:xfrm>
          <a:prstGeom prst="rect">
            <a:avLst/>
          </a:prstGeom>
          <a:solidFill>
            <a:schemeClr val="accent4">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D02B7DE3-2F36-168D-9B77-F9DD870F4D52}"/>
              </a:ext>
            </a:extLst>
          </p:cNvPr>
          <p:cNvSpPr/>
          <p:nvPr/>
        </p:nvSpPr>
        <p:spPr>
          <a:xfrm>
            <a:off x="8248352" y="4859631"/>
            <a:ext cx="504056" cy="288032"/>
          </a:xfrm>
          <a:prstGeom prst="rect">
            <a:avLst/>
          </a:prstGeom>
          <a:solidFill>
            <a:schemeClr val="accent4">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289D7D87-E0F8-4623-B3B2-14BBCE3C6882}"/>
              </a:ext>
            </a:extLst>
          </p:cNvPr>
          <p:cNvSpPr/>
          <p:nvPr/>
        </p:nvSpPr>
        <p:spPr>
          <a:xfrm>
            <a:off x="7704800" y="4585692"/>
            <a:ext cx="288032" cy="288032"/>
          </a:xfrm>
          <a:prstGeom prst="rect">
            <a:avLst/>
          </a:prstGeom>
          <a:solidFill>
            <a:schemeClr val="accent4">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22030062"/>
      </p:ext>
    </p:extLst>
  </p:cSld>
  <p:clrMapOvr>
    <a:masterClrMapping/>
  </p:clrMapOvr>
</p:sld>
</file>

<file path=ppt/theme/theme1.xml><?xml version="1.0" encoding="utf-8"?>
<a:theme xmlns:a="http://schemas.openxmlformats.org/drawingml/2006/main" name="Office 2013 - 2022 Thema">
  <a:themeElements>
    <a:clrScheme name="Office 2013 - 2022 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539</TotalTime>
  <Words>236</Words>
  <Application>Microsoft Office PowerPoint</Application>
  <PresentationFormat>Aangepast</PresentationFormat>
  <Paragraphs>7</Paragraphs>
  <Slides>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Arial</vt:lpstr>
      <vt:lpstr>Calibri</vt:lpstr>
      <vt:lpstr>Calibri Light</vt:lpstr>
      <vt:lpstr>Office 2013 - 2022 Thema</vt:lpstr>
      <vt:lpstr>NT: Cultuur en canon</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RRH</dc:creator>
  <cp:lastModifiedBy>Raymond  Hausoul</cp:lastModifiedBy>
  <cp:revision>133</cp:revision>
  <dcterms:created xsi:type="dcterms:W3CDTF">2019-09-04T13:46:42Z</dcterms:created>
  <dcterms:modified xsi:type="dcterms:W3CDTF">2025-11-13T13:18:51Z</dcterms:modified>
</cp:coreProperties>
</file>